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83" r:id="rId6"/>
    <p:sldId id="260" r:id="rId7"/>
    <p:sldId id="263" r:id="rId8"/>
    <p:sldId id="269" r:id="rId9"/>
    <p:sldId id="270" r:id="rId10"/>
    <p:sldId id="273" r:id="rId11"/>
    <p:sldId id="289" r:id="rId12"/>
    <p:sldId id="271" r:id="rId13"/>
    <p:sldId id="272" r:id="rId14"/>
    <p:sldId id="264" r:id="rId15"/>
    <p:sldId id="265" r:id="rId16"/>
    <p:sldId id="274" r:id="rId17"/>
    <p:sldId id="278" r:id="rId18"/>
    <p:sldId id="276" r:id="rId19"/>
    <p:sldId id="290" r:id="rId20"/>
    <p:sldId id="291" r:id="rId21"/>
    <p:sldId id="275" r:id="rId22"/>
    <p:sldId id="279" r:id="rId23"/>
    <p:sldId id="284" r:id="rId24"/>
    <p:sldId id="280" r:id="rId25"/>
    <p:sldId id="292" r:id="rId26"/>
    <p:sldId id="277" r:id="rId27"/>
    <p:sldId id="266" r:id="rId28"/>
    <p:sldId id="288" r:id="rId29"/>
    <p:sldId id="267" r:id="rId30"/>
    <p:sldId id="285" r:id="rId31"/>
    <p:sldId id="286" r:id="rId32"/>
    <p:sldId id="287" r:id="rId33"/>
    <p:sldId id="293" r:id="rId34"/>
    <p:sldId id="281" r:id="rId35"/>
    <p:sldId id="268" r:id="rId36"/>
    <p:sldId id="294" r:id="rId37"/>
    <p:sldId id="282" r:id="rId38"/>
    <p:sldId id="295" r:id="rId39"/>
    <p:sldId id="296" r:id="rId40"/>
    <p:sldId id="297" r:id="rId41"/>
    <p:sldId id="26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9D7B0-3E09-4D90-8E99-62284B15AE88}" v="45" dt="2023-10-12T18:36:20.6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575" autoAdjust="0"/>
    <p:restoredTop sz="94660"/>
  </p:normalViewPr>
  <p:slideViewPr>
    <p:cSldViewPr snapToGrid="0">
      <p:cViewPr varScale="1">
        <p:scale>
          <a:sx n="34" d="100"/>
          <a:sy n="34" d="100"/>
        </p:scale>
        <p:origin x="119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tatisticshowto.com/probability-and-statistics/correlation-coefficient-formula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icshowto.com/probability-and-statistics/correlation-coefficient-formula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sisfun.com/data/correlation.html" TargetMode="External"/><Relationship Id="rId2" Type="http://schemas.openxmlformats.org/officeDocument/2006/relationships/hyperlink" Target="https://support.minitab.com/en-us/minitab-express/1/help-and-how-to/modeling-statistics/regression/supporting-topics/basics/a-comparison-of-the-pearson-and-spearman-correlation-metho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chinelearningmastery.com/statistical-hypothesis-tests-in-python-cheat-shee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earson-correlation-critical-values-table/" TargetMode="External"/><Relationship Id="rId2" Type="http://schemas.openxmlformats.org/officeDocument/2006/relationships/hyperlink" Target="https://www.radford.edu/~jaspelme/statsbook/Chapter%20files/Table_of_Critical_Values_for_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onlinelibrary.wiley.com/doi/pdf/10.1002/9781118643624.app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statisticshowto.com/probability-and-statistics/find-critical-values/" TargetMode="External"/><Relationship Id="rId7" Type="http://schemas.openxmlformats.org/officeDocument/2006/relationships/hyperlink" Target="https://www.statisticshowto.com/wp-content/uploads/2009/11/ppm.png" TargetMode="External"/><Relationship Id="rId2" Type="http://schemas.openxmlformats.org/officeDocument/2006/relationships/hyperlink" Target="https://www.statisticshowto.com/what-is-statistical-significa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isticshowto.com/probability-and-statistics/hypothesis-testing/degrees-of-freedom/" TargetMode="External"/><Relationship Id="rId5" Type="http://schemas.openxmlformats.org/officeDocument/2006/relationships/hyperlink" Target="https://www.statisticshowto.com/probability-and-statistics/find-sample-size/" TargetMode="External"/><Relationship Id="rId4" Type="http://schemas.openxmlformats.org/officeDocument/2006/relationships/hyperlink" Target="https://www.statisticshowto.com/tables/ppmc-critical-valu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sycalculation.com/statistics/p-value-pearson-coefficient.php" TargetMode="External"/><Relationship Id="rId2" Type="http://schemas.openxmlformats.org/officeDocument/2006/relationships/hyperlink" Target="https://www.youtube.com/watch?v=5-Hxm4o1H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lumenlearning.com/introstats1/chapter/testing-the-significance-of-the-correlation-coefficien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machine-learning-tutorial/feature-selection-in-machine-learning" TargetMode="External"/><Relationship Id="rId2" Type="http://schemas.openxmlformats.org/officeDocument/2006/relationships/hyperlink" Target="https://www.simplilearn.com/tutorials/machine-learning-tutorial/what-is-machine-learn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icssolutions.com/using-chi-square-statistic-in-research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jCzU4WI2Gg" TargetMode="External"/><Relationship Id="rId2" Type="http://schemas.openxmlformats.org/officeDocument/2006/relationships/hyperlink" Target="https://www.youtube.com/watch?v=b3o_hjWKgQw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sticsbyjim.com/glossary/null-hypothesis/" TargetMode="External"/><Relationship Id="rId2" Type="http://schemas.openxmlformats.org/officeDocument/2006/relationships/hyperlink" Target="https://statisticsbyjim.com/hypothesis-testing/hypothesis-tests-significance-levels-alpha-p-valu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www.pythonfordatascience.org/chi-square-test-of-independence-python/" TargetMode="External"/><Relationship Id="rId4" Type="http://schemas.openxmlformats.org/officeDocument/2006/relationships/hyperlink" Target="https://statisticsbyjim.com/glossary/alternative-hypothesi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XPBoFDqNVk" TargetMode="External"/><Relationship Id="rId2" Type="http://schemas.openxmlformats.org/officeDocument/2006/relationships/hyperlink" Target="https://www.youtube.com/watch?v=VskmMgXmkMQ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athsisfun.com/data/correl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odot.com/blog/correlation-analysis-anomaly-detection/" TargetMode="External"/><Relationship Id="rId2" Type="http://schemas.openxmlformats.org/officeDocument/2006/relationships/hyperlink" Target="https://www.anodot.com/blog/what-is-anomaly-dete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athsisfun.com/data/scatter-xy-plo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demos.people.uic.edu/Chapter22.html" TargetMode="External"/><Relationship Id="rId2" Type="http://schemas.openxmlformats.org/officeDocument/2006/relationships/hyperlink" Target="https://support.minitab.com/en-us/minitab-express/1/help-and-how-to/modeling-statistics/regression/supporting-topics/basics/a-comparison-of-the-pearson-and-spearman-correlation-metho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Week 3: Inferential Statistics 2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Correlation and Chi Square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6818"/>
            <a:ext cx="9144000" cy="9409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cs typeface="Calibri"/>
              </a:rPr>
              <a:t> Professor Jiamei Deng &amp; Ah-Lian Kor</a:t>
            </a:r>
            <a:endParaRPr lang="en-US" sz="3600" dirty="0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9B3A382-CCD0-40D8-AB6F-10BD35C7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BC4D-4262-420A-BA90-10A81309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100" b="1" dirty="0"/>
              <a:t>Example</a:t>
            </a:r>
            <a:br>
              <a:rPr lang="en-GB" sz="3100" dirty="0"/>
            </a:br>
            <a:r>
              <a:rPr lang="en-GB" sz="3100" dirty="0"/>
              <a:t>Alternative formula</a:t>
            </a:r>
            <a:br>
              <a:rPr lang="en-GB" dirty="0"/>
            </a:br>
            <a:r>
              <a:rPr lang="en-GB" sz="2700" dirty="0">
                <a:hlinkClick r:id="rId2"/>
              </a:rPr>
              <a:t>https://www.statisticshowto.com/probability-and-statistics/correlation-coefficient-formula/</a:t>
            </a:r>
            <a:r>
              <a:rPr lang="en-GB" sz="27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3F78F-80D6-4937-8F4D-49AA47D1E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2" t="27619" r="35536" b="23810"/>
          <a:stretch/>
        </p:blipFill>
        <p:spPr>
          <a:xfrm>
            <a:off x="566056" y="1931060"/>
            <a:ext cx="10787744" cy="492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2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FC16-5D3B-410A-ACF2-BFE56004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9644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8502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866D-B6C0-4438-9816-381D24F6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Formulation of r in terms of standard deviation (for sample)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E1483-AFE9-49EE-B43F-84273910F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37185" r="43833" b="20000"/>
          <a:stretch/>
        </p:blipFill>
        <p:spPr>
          <a:xfrm>
            <a:off x="718477" y="1690688"/>
            <a:ext cx="8466163" cy="46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0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32F8-55C4-4332-8DE2-073B0F98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Pearson Correlation r for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FC16-5D3B-410A-ACF2-BFE56004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See here: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https://www.statisticshowto.com/probability-and-statistics/correlation-coefficient-formula/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4099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Interpretation of Correlation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Coefficient, 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A correlation coefficient measures the extent to which two variables tend to change together. The coefficient describes both the strength and the direction of the relationship. </a:t>
            </a:r>
          </a:p>
          <a:p>
            <a:r>
              <a:rPr lang="en-US" dirty="0">
                <a:cs typeface="Calibri"/>
              </a:rPr>
              <a:t>A range of values for r</a:t>
            </a:r>
          </a:p>
          <a:p>
            <a:pPr lvl="1"/>
            <a:r>
              <a:rPr lang="en-US" dirty="0">
                <a:cs typeface="Calibri"/>
              </a:rPr>
              <a:t>r = 0 (no linear relationship)</a:t>
            </a:r>
          </a:p>
          <a:p>
            <a:pPr lvl="1"/>
            <a:r>
              <a:rPr lang="en-US" dirty="0">
                <a:cs typeface="Calibri"/>
              </a:rPr>
              <a:t>1 &gt; r &gt; 0.5 (strong positive relationship)</a:t>
            </a:r>
          </a:p>
          <a:p>
            <a:pPr lvl="1"/>
            <a:r>
              <a:rPr lang="en-US" dirty="0">
                <a:cs typeface="Calibri"/>
              </a:rPr>
              <a:t>0.5 &gt; r &gt; 0.1 (weak positive relationship)</a:t>
            </a:r>
          </a:p>
          <a:p>
            <a:pPr lvl="1"/>
            <a:r>
              <a:rPr lang="en-US" dirty="0">
                <a:cs typeface="Calibri"/>
              </a:rPr>
              <a:t>0.1 &gt; r &gt; -0.1 (almost no relationship)</a:t>
            </a:r>
          </a:p>
          <a:p>
            <a:pPr lvl="1"/>
            <a:r>
              <a:rPr lang="en-US" dirty="0">
                <a:cs typeface="Calibri"/>
              </a:rPr>
              <a:t>-1 &lt; r &lt;-0.5 </a:t>
            </a:r>
            <a:r>
              <a:rPr lang="en-US" dirty="0">
                <a:ea typeface="+mn-lt"/>
                <a:cs typeface="+mn-lt"/>
              </a:rPr>
              <a:t>(strong negative relationship)</a:t>
            </a:r>
          </a:p>
          <a:p>
            <a:pPr lvl="1"/>
            <a:r>
              <a:rPr lang="en-US" dirty="0">
                <a:ea typeface="+mn-lt"/>
                <a:cs typeface="+mn-lt"/>
              </a:rPr>
              <a:t>-0.5 &lt; r &lt; -0.1 (weak negative relationship)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Source </a:t>
            </a:r>
            <a:r>
              <a:rPr lang="en-US" dirty="0">
                <a:ea typeface="+mn-lt"/>
                <a:cs typeface="+mn-lt"/>
                <a:hlinkClick r:id="rId2"/>
              </a:rPr>
              <a:t>https://support.minitab.com/en-us/minitab-express/1/help-and-how-to/modeling-statistics/regression/supporting-topics/basics/a-comparison-of-the-pearson-and-spearman-correlation-methods/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hlinkClick r:id="rId3"/>
              </a:rPr>
              <a:t>https://www.mathsisfun.com/data/correlation.html</a:t>
            </a:r>
            <a:r>
              <a:rPr lang="en-US" dirty="0"/>
              <a:t> 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30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98"/>
            <a:ext cx="5836920" cy="70167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cs typeface="Calibri Light"/>
              </a:rPr>
              <a:t>Correlation Hypotheses Testing</a:t>
            </a:r>
            <a:br>
              <a:rPr lang="en-US" sz="3200" dirty="0">
                <a:cs typeface="Calibri Light"/>
              </a:rPr>
            </a:br>
            <a:r>
              <a:rPr lang="en-US" sz="3200" dirty="0">
                <a:cs typeface="Calibri Light"/>
              </a:rPr>
              <a:t>Significance Testing for r value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320"/>
            <a:ext cx="10515600" cy="488664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 algn="just">
              <a:buNone/>
            </a:pPr>
            <a:r>
              <a:rPr lang="en-GB" b="1" dirty="0">
                <a:ea typeface="+mn-lt"/>
                <a:cs typeface="+mn-lt"/>
              </a:rPr>
              <a:t>Correlation Coefficient and Hypotheses Testing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GB" dirty="0">
                <a:ea typeface="+mn-lt"/>
                <a:cs typeface="+mn-lt"/>
              </a:rPr>
              <a:t>The aim of the hypothesis testing is whether there is </a:t>
            </a:r>
            <a:r>
              <a:rPr lang="en-GB" b="1" dirty="0">
                <a:ea typeface="+mn-lt"/>
                <a:cs typeface="+mn-lt"/>
              </a:rPr>
              <a:t>any linear relationship </a:t>
            </a:r>
            <a:r>
              <a:rPr lang="en-GB" dirty="0">
                <a:ea typeface="+mn-lt"/>
                <a:cs typeface="+mn-lt"/>
              </a:rPr>
              <a:t>between two variables.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GB" dirty="0">
                <a:ea typeface="+mn-lt"/>
                <a:cs typeface="+mn-lt"/>
              </a:rPr>
              <a:t>You will have to choose the confidence level (in this example, we shall choose  confidence level as </a:t>
            </a:r>
            <a:r>
              <a:rPr lang="en-GB" b="1" dirty="0">
                <a:ea typeface="+mn-lt"/>
                <a:cs typeface="+mn-lt"/>
              </a:rPr>
              <a:t>95%, α = 0.05</a:t>
            </a:r>
            <a:r>
              <a:rPr lang="en-GB" dirty="0">
                <a:ea typeface="+mn-lt"/>
                <a:cs typeface="+mn-lt"/>
              </a:rPr>
              <a:t>)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GB" dirty="0">
                <a:ea typeface="+mn-lt"/>
                <a:cs typeface="+mn-lt"/>
              </a:rPr>
              <a:t>Assumptions – assumptions for a </a:t>
            </a:r>
            <a:r>
              <a:rPr lang="en-GB" b="1" dirty="0">
                <a:ea typeface="+mn-lt"/>
                <a:cs typeface="+mn-lt"/>
              </a:rPr>
              <a:t>parametric test</a:t>
            </a:r>
            <a:endParaRPr lang="en-US" b="1" dirty="0">
              <a:ea typeface="+mn-lt"/>
              <a:cs typeface="+mn-lt"/>
            </a:endParaRPr>
          </a:p>
          <a:p>
            <a:pPr algn="just"/>
            <a:r>
              <a:rPr lang="en-GB" b="1" dirty="0">
                <a:ea typeface="+mn-lt"/>
                <a:cs typeface="+mn-lt"/>
              </a:rPr>
              <a:t>Hypotheses</a:t>
            </a:r>
            <a:endParaRPr lang="en-US" b="1" dirty="0">
              <a:ea typeface="+mn-lt"/>
              <a:cs typeface="+mn-lt"/>
            </a:endParaRPr>
          </a:p>
          <a:p>
            <a:pPr lvl="1" algn="just"/>
            <a:r>
              <a:rPr lang="en-GB" dirty="0">
                <a:ea typeface="+mn-lt"/>
                <a:cs typeface="+mn-lt"/>
              </a:rPr>
              <a:t>Null hypothesis H0: the two samples are independent (or correlation coefficient, r = 0) </a:t>
            </a:r>
            <a:endParaRPr lang="en-US" dirty="0">
              <a:ea typeface="+mn-lt"/>
              <a:cs typeface="+mn-lt"/>
            </a:endParaRPr>
          </a:p>
          <a:p>
            <a:pPr lvl="1" algn="just"/>
            <a:r>
              <a:rPr lang="en-GB" dirty="0">
                <a:ea typeface="+mn-lt"/>
                <a:cs typeface="+mn-lt"/>
              </a:rPr>
              <a:t>Alternative hypothesis H1: there is a dependency between the samples (or correlation coefficient, r ≠ 0)</a:t>
            </a:r>
            <a:endParaRPr lang="en-US" dirty="0">
              <a:ea typeface="+mn-lt"/>
              <a:cs typeface="+mn-lt"/>
            </a:endParaRPr>
          </a:p>
          <a:p>
            <a:pPr algn="just"/>
            <a:endParaRPr lang="en-GB" dirty="0">
              <a:ea typeface="+mn-lt"/>
              <a:cs typeface="+mn-lt"/>
            </a:endParaRPr>
          </a:p>
          <a:p>
            <a:pPr algn="just"/>
            <a:r>
              <a:rPr lang="en-GB" dirty="0">
                <a:ea typeface="+mn-lt"/>
                <a:cs typeface="+mn-lt"/>
              </a:rPr>
              <a:t>Find the r and p values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GB" dirty="0">
                <a:ea typeface="+mn-lt"/>
                <a:cs typeface="+mn-lt"/>
              </a:rPr>
              <a:t>Alternative hypothesis, not equal =&gt; two-tailed test and therefore, confidence level, </a:t>
            </a:r>
            <a:r>
              <a:rPr lang="en-GB" b="1" dirty="0">
                <a:ea typeface="+mn-lt"/>
                <a:cs typeface="+mn-lt"/>
              </a:rPr>
              <a:t>α, </a:t>
            </a:r>
            <a:r>
              <a:rPr lang="en-GB" dirty="0">
                <a:ea typeface="+mn-lt"/>
                <a:cs typeface="+mn-lt"/>
              </a:rPr>
              <a:t> has to be halved. </a:t>
            </a:r>
          </a:p>
          <a:p>
            <a:pPr algn="just"/>
            <a:r>
              <a:rPr lang="en-GB" dirty="0">
                <a:ea typeface="+mn-lt"/>
                <a:cs typeface="+mn-lt"/>
              </a:rPr>
              <a:t>Compare p value with </a:t>
            </a:r>
            <a:r>
              <a:rPr lang="en-GB" dirty="0">
                <a:ea typeface="+mn-lt"/>
                <a:cs typeface="+mn-lt"/>
                <a:sym typeface="Symbol" panose="05050102010706020507" pitchFamily="18" charset="2"/>
              </a:rPr>
              <a:t></a:t>
            </a:r>
            <a:r>
              <a:rPr lang="en-GB" dirty="0">
                <a:ea typeface="+mn-lt"/>
                <a:cs typeface="+mn-lt"/>
              </a:rPr>
              <a:t>/2 = 0.025, and draw a conclusion (see Self Paced Tutorials) – see next slide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Calibri"/>
              </a:rPr>
              <a:t>Sources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https://machinelearningmastery.com/statistical-hypothesis-tests-in-python-cheat-sheet/</a:t>
            </a:r>
            <a:r>
              <a:rPr lang="en-US" dirty="0">
                <a:ea typeface="+mn-lt"/>
                <a:cs typeface="+mn-lt"/>
              </a:rPr>
              <a:t> 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4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4B9B-3433-4CBB-B750-52D66DE1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 at Example on Slide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DB63-DA00-4582-9FE9-FFF94053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 r coefficient value is 0.5298</a:t>
            </a:r>
          </a:p>
          <a:p>
            <a:r>
              <a:rPr lang="en-GB" dirty="0"/>
              <a:t>We would like to test the significance of our r coefficient value</a:t>
            </a:r>
          </a:p>
          <a:p>
            <a:r>
              <a:rPr lang="en-GB" dirty="0"/>
              <a:t> We will assume that our sample is drawn from a population with a zero correlation coefficient (i.e. no correlation)</a:t>
            </a:r>
          </a:p>
          <a:p>
            <a:r>
              <a:rPr lang="en-GB" dirty="0"/>
              <a:t>Therefore we have two hypotheses:</a:t>
            </a:r>
          </a:p>
          <a:p>
            <a:pPr lvl="1"/>
            <a:r>
              <a:rPr lang="en-GB" dirty="0"/>
              <a:t>Null hypothesis Ho: r = 0; (r is NOT Significantly Different From Zero; There is no Significant linear relationship between the two variables)</a:t>
            </a:r>
          </a:p>
          <a:p>
            <a:pPr lvl="1"/>
            <a:r>
              <a:rPr lang="en-GB" dirty="0"/>
              <a:t>Alternative hypothesis Ha: r  ≠ 0;  (r IS Significantly different From Zero; There is Significant linear relationship between the two variables)</a:t>
            </a:r>
          </a:p>
          <a:p>
            <a:r>
              <a:rPr lang="en-GB" dirty="0"/>
              <a:t>Methods</a:t>
            </a:r>
          </a:p>
          <a:p>
            <a:pPr lvl="1"/>
            <a:r>
              <a:rPr lang="en-GB" dirty="0"/>
              <a:t>Method 1: Use r value and Table of critical values in Pearson r</a:t>
            </a:r>
          </a:p>
          <a:p>
            <a:pPr lvl="1"/>
            <a:r>
              <a:rPr lang="en-GB" dirty="0"/>
              <a:t>Method 2: Use p-value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747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EDEA-DF35-4799-B3A2-1D7164066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365125"/>
            <a:ext cx="4978400" cy="1325563"/>
          </a:xfrm>
        </p:spPr>
        <p:txBody>
          <a:bodyPr>
            <a:noAutofit/>
          </a:bodyPr>
          <a:lstStyle/>
          <a:p>
            <a:r>
              <a:rPr lang="en-GB" sz="3200" dirty="0"/>
              <a:t>Method 1: Use Table of Critical Values for Pearson 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D3A4A-4326-408C-893F-8F3A0F7AC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973497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hlinkClick r:id="rId2"/>
              </a:rPr>
              <a:t>https://www.radford.edu/~jaspelme/statsbook/Chapter%20files/Table_of_Critical_Values_for_r.pdf</a:t>
            </a:r>
            <a:endParaRPr lang="en-GB" dirty="0"/>
          </a:p>
          <a:p>
            <a:r>
              <a:rPr lang="en-GB" dirty="0">
                <a:hlinkClick r:id="rId3"/>
              </a:rPr>
              <a:t>https://www.statology.org/pearson-correlation-critical-values-table/</a:t>
            </a:r>
            <a:r>
              <a:rPr lang="en-GB" dirty="0"/>
              <a:t> </a:t>
            </a:r>
          </a:p>
          <a:p>
            <a:r>
              <a:rPr lang="en-GB" dirty="0">
                <a:hlinkClick r:id="rId4"/>
              </a:rPr>
              <a:t>https://onlinelibrary.wiley.com/doi/pdf/10.1002/9781118643624.app2</a:t>
            </a:r>
            <a:r>
              <a:rPr lang="en-GB" dirty="0"/>
              <a:t>  </a:t>
            </a:r>
          </a:p>
          <a:p>
            <a:r>
              <a:rPr lang="en-GB" dirty="0"/>
              <a:t> Example of Table of Critical Values for Pearson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46CEF-D378-4C2D-B572-FAEBA01091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83" t="24653" r="29833" b="14815"/>
          <a:stretch/>
        </p:blipFill>
        <p:spPr>
          <a:xfrm>
            <a:off x="5476240" y="562928"/>
            <a:ext cx="5730240" cy="57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4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B9C5-CF67-4CE8-9AFC-20EFDFC0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336957"/>
            <a:ext cx="5908829" cy="618408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Known: calculated r = 0.5298; degree of freedom n-2 is 4; two tail test</a:t>
            </a:r>
          </a:p>
          <a:p>
            <a:r>
              <a:rPr lang="en-GB" dirty="0"/>
              <a:t>Note this r critical table is for 1 and 2 tail tests. </a:t>
            </a:r>
          </a:p>
          <a:p>
            <a:r>
              <a:rPr lang="en-GB" dirty="0"/>
              <a:t>Based on the table(look at the row for df = 4:</a:t>
            </a:r>
          </a:p>
          <a:p>
            <a:pPr lvl="1"/>
            <a:r>
              <a:rPr lang="en-GB" dirty="0"/>
              <a:t>Confidence level (90%) (or </a:t>
            </a:r>
            <a:r>
              <a:rPr lang="en-GB" dirty="0">
                <a:ea typeface="+mn-lt"/>
                <a:cs typeface="+mn-lt"/>
                <a:sym typeface="Symbol" panose="05050102010706020507" pitchFamily="18" charset="2"/>
              </a:rPr>
              <a:t> = 0.1),  critical r value is 0.729; r &lt; 0.729; accept null hypothesis (i.e. </a:t>
            </a:r>
            <a:r>
              <a:rPr lang="en-GB" dirty="0"/>
              <a:t>There is no Significant linear relationship between the two variables</a:t>
            </a:r>
            <a:r>
              <a:rPr lang="en-GB" dirty="0">
                <a:ea typeface="+mn-lt"/>
                <a:cs typeface="+mn-lt"/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GB" dirty="0"/>
              <a:t>Confidence level (95%) (or </a:t>
            </a:r>
            <a:r>
              <a:rPr lang="en-GB" dirty="0">
                <a:ea typeface="+mn-lt"/>
                <a:cs typeface="+mn-lt"/>
                <a:sym typeface="Symbol" panose="05050102010706020507" pitchFamily="18" charset="2"/>
              </a:rPr>
              <a:t> = 0.05),  critical r value is 0.811</a:t>
            </a:r>
          </a:p>
          <a:p>
            <a:pPr lvl="1"/>
            <a:r>
              <a:rPr lang="en-GB" dirty="0"/>
              <a:t>Confidence level (98%) (or </a:t>
            </a:r>
            <a:r>
              <a:rPr lang="en-GB" dirty="0">
                <a:ea typeface="+mn-lt"/>
                <a:cs typeface="+mn-lt"/>
                <a:sym typeface="Symbol" panose="05050102010706020507" pitchFamily="18" charset="2"/>
              </a:rPr>
              <a:t> = 0.02),  critical r value is 0.882</a:t>
            </a:r>
          </a:p>
          <a:p>
            <a:pPr lvl="1"/>
            <a:r>
              <a:rPr lang="en-GB" dirty="0"/>
              <a:t>Confidence level (99%) (or </a:t>
            </a:r>
            <a:r>
              <a:rPr lang="en-GB" dirty="0">
                <a:ea typeface="+mn-lt"/>
                <a:cs typeface="+mn-lt"/>
                <a:sym typeface="Symbol" panose="05050102010706020507" pitchFamily="18" charset="2"/>
              </a:rPr>
              <a:t> = 0.01),  critical r value is 0.917</a:t>
            </a:r>
          </a:p>
          <a:p>
            <a:pPr marL="457200" lvl="1" indent="0">
              <a:buNone/>
            </a:pPr>
            <a:endParaRPr lang="en-GB" dirty="0">
              <a:ea typeface="+mn-lt"/>
              <a:cs typeface="+mn-lt"/>
              <a:sym typeface="Symbol" panose="05050102010706020507" pitchFamily="18" charset="2"/>
            </a:endParaRPr>
          </a:p>
          <a:p>
            <a:pPr lvl="1"/>
            <a:endParaRPr lang="en-GB" dirty="0">
              <a:ea typeface="+mn-lt"/>
              <a:cs typeface="+mn-lt"/>
              <a:sym typeface="Symbol" panose="05050102010706020507" pitchFamily="18" charset="2"/>
            </a:endParaRPr>
          </a:p>
          <a:p>
            <a:pPr lvl="1"/>
            <a:endParaRPr lang="en-GB" dirty="0">
              <a:ea typeface="+mn-lt"/>
              <a:cs typeface="+mn-lt"/>
              <a:sym typeface="Symbol" panose="05050102010706020507" pitchFamily="18" charset="2"/>
            </a:endParaRPr>
          </a:p>
          <a:p>
            <a:pPr lvl="1"/>
            <a:endParaRPr lang="en-GB" dirty="0"/>
          </a:p>
          <a:p>
            <a:pPr lvl="1"/>
            <a:r>
              <a:rPr lang="en-GB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FA137-D97B-496D-9EE0-B44F6D889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0" t="16444" r="59417" b="15556"/>
          <a:stretch/>
        </p:blipFill>
        <p:spPr>
          <a:xfrm>
            <a:off x="6889664" y="479690"/>
            <a:ext cx="36068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9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C12E-D86F-4A51-90FD-E0E6E40E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2" y="1526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005C85"/>
                </a:solidFill>
                <a:effectLst/>
                <a:latin typeface="Helvetica" panose="020B0604020202020204" pitchFamily="34" charset="0"/>
              </a:rPr>
              <a:t>Method 1 Steps</a:t>
            </a:r>
            <a:b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005C85"/>
                </a:solidFill>
                <a:effectLst/>
                <a:latin typeface="Helvetica" panose="020B0604020202020204" pitchFamily="34" charset="0"/>
              </a:rPr>
            </a:b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005C85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5C85"/>
                </a:solidFill>
                <a:effectLst/>
                <a:latin typeface="Helvetica" panose="020B0604020202020204" pitchFamily="34" charset="0"/>
              </a:rPr>
              <a:t>for Correlation Coefficient Hypothesis Test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</a:b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4150A6-C720-44C7-ADDE-713F01022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209534"/>
            <a:ext cx="10905566" cy="51449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  <a:t> If you can read a table — you can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  <a:t>test for correlation coefficient.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  <a:t>Sample problem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  <a:t>: 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</a:rPr>
              <a:t>test the 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significance 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</a:rPr>
              <a:t>of the correlation coefficient r = 0.565 using the 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critical values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</a:rPr>
              <a:t> for 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table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</a:rPr>
              <a:t>. Test at α = 0.01 for a 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size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</a:rPr>
              <a:t> of 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elvetica" panose="020B0604020202020204" pitchFamily="34" charset="0"/>
              </a:rPr>
              <a:t>Step 1: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  <a:t>Subtract two from the sample size to 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</a:rPr>
              <a:t>get </a:t>
            </a:r>
            <a:r>
              <a:rPr lang="en-US" altLang="en-US" sz="2800" dirty="0" err="1">
                <a:solidFill>
                  <a:srgbClr val="575760"/>
                </a:solidFill>
                <a:latin typeface="Helvetica" panose="020B0604020202020204" pitchFamily="34" charset="0"/>
              </a:rPr>
              <a:t>df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</a:rPr>
              <a:t>, 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degrees of freedom</a:t>
            </a:r>
            <a:r>
              <a:rPr lang="en-US" altLang="en-US" sz="2800" dirty="0">
                <a:solidFill>
                  <a:srgbClr val="575760"/>
                </a:solidFill>
                <a:latin typeface="Helvetica" panose="020B0604020202020204" pitchFamily="34" charset="0"/>
              </a:rPr>
              <a:t>.9 – 2 = 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elvetica" panose="020B0604020202020204" pitchFamily="34" charset="0"/>
              </a:rPr>
              <a:t>Step 2: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  <a:t>Look </a:t>
            </a:r>
            <a:r>
              <a:rPr lang="en-US" altLang="en-US" sz="2800" i="1" dirty="0">
                <a:solidFill>
                  <a:srgbClr val="575760"/>
                </a:solidFill>
                <a:latin typeface="Helvetica" panose="020B0604020202020204" pitchFamily="34" charset="0"/>
              </a:rPr>
              <a:t>the values up in the </a:t>
            </a:r>
            <a:r>
              <a:rPr lang="en-US" altLang="en-US" sz="2800" i="1" dirty="0">
                <a:solidFill>
                  <a:srgbClr val="575760"/>
                </a:solidFill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</a:t>
            </a:r>
            <a:r>
              <a:rPr lang="en-US" altLang="en-US" sz="2800" i="1" dirty="0">
                <a:solidFill>
                  <a:srgbClr val="575760"/>
                </a:solidFill>
                <a:latin typeface="Helvetica" panose="020B0604020202020204" pitchFamily="34" charset="0"/>
              </a:rPr>
              <a:t>. With </a:t>
            </a:r>
            <a:r>
              <a:rPr lang="en-US" altLang="en-US" sz="2800" i="1" dirty="0" err="1">
                <a:solidFill>
                  <a:srgbClr val="575760"/>
                </a:solidFill>
                <a:latin typeface="Helvetica" panose="020B0604020202020204" pitchFamily="34" charset="0"/>
              </a:rPr>
              <a:t>df</a:t>
            </a:r>
            <a:r>
              <a:rPr lang="en-US" altLang="en-US" sz="2800" i="1" dirty="0">
                <a:solidFill>
                  <a:srgbClr val="575760"/>
                </a:solidFill>
                <a:latin typeface="Helvetica" panose="020B0604020202020204" pitchFamily="34" charset="0"/>
              </a:rPr>
              <a:t> = 7 and α = 0.01, the table value is = 0.798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elvetica" panose="020B0604020202020204" pitchFamily="34" charset="0"/>
              </a:rPr>
              <a:t>Step 3: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  <a:t>Draw a graph, so you can more easily see the relationship.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575760"/>
                </a:solidFill>
                <a:effectLst/>
                <a:latin typeface="Helvetica" panose="020B0604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5C85"/>
                </a:solidFill>
                <a:effectLst/>
                <a:latin typeface="Helvetica" panose="020B0604020202020204" pitchFamily="34" charset="0"/>
              </a:rPr>
              <a:t>  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005C85"/>
                </a:solidFill>
                <a:effectLst/>
                <a:latin typeface="Helvetica" panose="020B0604020202020204" pitchFamily="34" charset="0"/>
              </a:rPr>
              <a:t>           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ppm">
            <a:hlinkClick r:id="rId7"/>
            <a:extLst>
              <a:ext uri="{FF2B5EF4-FFF2-40B4-BE49-F238E27FC236}">
                <a16:creationId xmlns:a16="http://schemas.microsoft.com/office/drawing/2014/main" id="{1403CBA8-4372-4358-9852-9AD4527C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55" y="5435890"/>
            <a:ext cx="6320489" cy="142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83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2 Inferential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We shall look at two types of Level 2 inferential Statistical Analysis</a:t>
            </a:r>
          </a:p>
          <a:p>
            <a:r>
              <a:rPr lang="en-US" dirty="0">
                <a:cs typeface="Calibri"/>
              </a:rPr>
              <a:t>Correlation</a:t>
            </a:r>
            <a:endParaRPr lang="en-US" dirty="0"/>
          </a:p>
          <a:p>
            <a:r>
              <a:rPr lang="en-US" dirty="0">
                <a:cs typeface="Calibri"/>
              </a:rPr>
              <a:t>Chi-Test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67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FC16-5D3B-410A-ACF2-BFE56004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9644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72603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1C2A-C597-4D7C-8728-999B88BE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49"/>
            <a:ext cx="10515600" cy="424988"/>
          </a:xfrm>
        </p:spPr>
        <p:txBody>
          <a:bodyPr>
            <a:normAutofit fontScale="90000"/>
          </a:bodyPr>
          <a:lstStyle/>
          <a:p>
            <a:r>
              <a:rPr lang="en-GB" dirty="0"/>
              <a:t>Method 2: Find p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AEFF-6A7D-456D-A6A4-B50F2CBFA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2" y="807868"/>
            <a:ext cx="11079332" cy="5369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Step by step calculation: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Formula: Se</a:t>
            </a:r>
            <a:r>
              <a:rPr lang="en-GB" baseline="-25000" dirty="0"/>
              <a:t>r</a:t>
            </a:r>
            <a:r>
              <a:rPr lang="en-GB" dirty="0"/>
              <a:t> – standard error; n is sample size; n-2 is degree of freedom; r is correlation coefficient (example in Slide 10, r = 0.5298)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Calculate the standard error (i.e. if Ho is true then we would expect r to be distributed about zero with a standard error of Se</a:t>
            </a:r>
            <a:r>
              <a:rPr lang="en-GB" baseline="-25000" dirty="0"/>
              <a:t>r</a:t>
            </a:r>
            <a:r>
              <a:rPr lang="en-GB" dirty="0"/>
              <a:t>) (note: sample size n = 6); Use the formula Se</a:t>
            </a:r>
            <a:r>
              <a:rPr lang="en-GB" baseline="-25000" dirty="0"/>
              <a:t>r</a:t>
            </a:r>
            <a:r>
              <a:rPr lang="en-GB" dirty="0"/>
              <a:t> = sqrt[(1 –r</a:t>
            </a:r>
            <a:r>
              <a:rPr lang="en-GB" baseline="30000" dirty="0"/>
              <a:t>2</a:t>
            </a:r>
            <a:r>
              <a:rPr lang="en-GB" dirty="0"/>
              <a:t>)/(n-2)] </a:t>
            </a:r>
          </a:p>
          <a:p>
            <a:pPr marL="457200" lvl="1" indent="0">
              <a:buNone/>
            </a:pPr>
            <a:r>
              <a:rPr lang="en-GB" dirty="0"/>
              <a:t>  = sqrt[(1-0.5298</a:t>
            </a:r>
            <a:r>
              <a:rPr lang="en-GB" baseline="30000" dirty="0"/>
              <a:t>2</a:t>
            </a:r>
            <a:r>
              <a:rPr lang="en-GB" dirty="0"/>
              <a:t>)/(6-2)] = 0.424061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The number of degree of freedom is:  n-2 = 6-2 = 4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The test statistic, t = (r-0)/Se</a:t>
            </a:r>
            <a:r>
              <a:rPr lang="en-GB" baseline="-25000" dirty="0"/>
              <a:t>r</a:t>
            </a:r>
            <a:r>
              <a:rPr lang="en-GB" dirty="0"/>
              <a:t> = 0.5298/0.424061 = 1.249348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From t statistic, obtain p value (see next slide).</a:t>
            </a:r>
          </a:p>
          <a:p>
            <a:pPr marL="571500" indent="-571500">
              <a:buFont typeface="+mj-lt"/>
              <a:buAutoNum type="romanLcPeriod"/>
            </a:pPr>
            <a:r>
              <a:rPr lang="en-GB" dirty="0"/>
              <a:t>Based on Ha, we will have two tail test</a:t>
            </a:r>
          </a:p>
          <a:p>
            <a:pPr marL="571500" indent="-571500">
              <a:buFont typeface="+mj-lt"/>
              <a:buAutoNum type="romanLcPeriod"/>
            </a:pPr>
            <a:endParaRPr lang="en-GB" dirty="0"/>
          </a:p>
          <a:p>
            <a:pPr marL="571500" indent="-571500">
              <a:buFont typeface="+mj-lt"/>
              <a:buAutoNum type="romanLcPeriod"/>
            </a:pPr>
            <a:endParaRPr lang="en-GB" dirty="0"/>
          </a:p>
          <a:p>
            <a:pPr marL="571500" indent="-571500">
              <a:buFont typeface="+mj-lt"/>
              <a:buAutoNum type="romanLcPeriod"/>
            </a:pPr>
            <a:endParaRPr lang="en-GB" dirty="0"/>
          </a:p>
          <a:p>
            <a:pPr marL="571500" indent="-571500">
              <a:buFont typeface="+mj-lt"/>
              <a:buAutoNum type="romanLcPeriod"/>
            </a:pPr>
            <a:endParaRPr lang="en-GB" dirty="0"/>
          </a:p>
          <a:p>
            <a:pPr marL="571500" indent="-571500">
              <a:buFont typeface="+mj-lt"/>
              <a:buAutoNum type="romanLcPeriod"/>
            </a:pPr>
            <a:endParaRPr lang="en-GB" dirty="0"/>
          </a:p>
          <a:p>
            <a:pPr marL="571500" indent="-571500">
              <a:buFont typeface="+mj-lt"/>
              <a:buAutoNum type="romanLcPeriod"/>
            </a:pPr>
            <a:endParaRPr lang="en-GB" dirty="0"/>
          </a:p>
          <a:p>
            <a:pPr marL="571500" indent="-571500">
              <a:buFont typeface="+mj-lt"/>
              <a:buAutoNum type="romanLcPeriod"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2AC8C-802C-4299-945A-331F88A33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7" t="26621" r="74083" b="63555"/>
          <a:stretch/>
        </p:blipFill>
        <p:spPr>
          <a:xfrm>
            <a:off x="8595236" y="0"/>
            <a:ext cx="2758564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4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0E1AE-FC29-4ABD-B7AA-5B701EDB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355"/>
          </a:xfrm>
        </p:spPr>
        <p:txBody>
          <a:bodyPr>
            <a:normAutofit fontScale="90000"/>
          </a:bodyPr>
          <a:lstStyle/>
          <a:p>
            <a:r>
              <a:rPr lang="en-GB" dirty="0"/>
              <a:t>Find p-value if t-statistic is known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15994-9CB3-4A54-A76F-890D7E685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250" b="35555"/>
          <a:stretch/>
        </p:blipFill>
        <p:spPr>
          <a:xfrm>
            <a:off x="1280160" y="965199"/>
            <a:ext cx="9001760" cy="564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64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85C1-0A58-4DDC-AB53-1452683B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T. DIST. 2T function explained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397A-37C2-4951-B6C5-39249141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T. DIST. 2T function is 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used to calculate the two-tailed Student's t-distribution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, which is a continuous probability distribution that is commonly used in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hypothese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r>
              <a:rPr lang="en-GB" b="0" i="0" dirty="0">
                <a:solidFill>
                  <a:srgbClr val="3E4C5B"/>
                </a:solidFill>
                <a:effectLst/>
                <a:latin typeface="Untitled sans"/>
              </a:rPr>
              <a:t>The T.DIST.2T function in Excel has the following syntax: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3E4C5B"/>
                </a:solidFill>
                <a:effectLst/>
                <a:latin typeface="Untitled sans"/>
              </a:rPr>
              <a:t>=T.DIST.2T(x, </a:t>
            </a:r>
            <a:r>
              <a:rPr lang="en-GB" b="0" i="0" dirty="0" err="1">
                <a:solidFill>
                  <a:srgbClr val="3E4C5B"/>
                </a:solidFill>
                <a:effectLst/>
                <a:latin typeface="Untitled sans"/>
              </a:rPr>
              <a:t>degrees_freedom</a:t>
            </a:r>
            <a:r>
              <a:rPr lang="en-GB" b="0" i="0" dirty="0">
                <a:solidFill>
                  <a:srgbClr val="3E4C5B"/>
                </a:solidFill>
                <a:effectLst/>
                <a:latin typeface="Untitled sans"/>
              </a:rPr>
              <a:t>)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3E4C5B"/>
                </a:solidFill>
                <a:effectLst/>
                <a:latin typeface="Untitled sans"/>
              </a:rPr>
              <a:t>Where: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3E4C5B"/>
                </a:solidFill>
                <a:effectLst/>
                <a:latin typeface="Untitled sans"/>
              </a:rPr>
              <a:t>x is the numeric value at which you want to evaluate the t-distribution.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3E4C5B"/>
                </a:solidFill>
                <a:effectLst/>
                <a:latin typeface="Untitled sans"/>
              </a:rPr>
              <a:t>  </a:t>
            </a:r>
            <a:r>
              <a:rPr lang="en-GB" b="0" i="0" dirty="0" err="1">
                <a:solidFill>
                  <a:srgbClr val="3E4C5B"/>
                </a:solidFill>
                <a:effectLst/>
                <a:latin typeface="Untitled sans"/>
              </a:rPr>
              <a:t>degrees_freedom</a:t>
            </a:r>
            <a:r>
              <a:rPr lang="en-GB" b="0" i="0" dirty="0">
                <a:solidFill>
                  <a:srgbClr val="3E4C5B"/>
                </a:solidFill>
                <a:effectLst/>
                <a:latin typeface="Untitled sans"/>
              </a:rPr>
              <a:t> is the number of degrees of freedom, which is typically equal to the sample size minus two (n-2).</a:t>
            </a:r>
          </a:p>
        </p:txBody>
      </p:sp>
    </p:spTree>
    <p:extLst>
      <p:ext uri="{BB962C8B-B14F-4D97-AF65-F5344CB8AC3E}">
        <p14:creationId xmlns:p14="http://schemas.microsoft.com/office/powerpoint/2010/main" val="1075647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1F64-9B80-4BE2-8C00-E122E305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draw conclusion based on p-value?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8DF80-2BE0-402D-A7D0-1A63A2763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5394960" cy="3465466"/>
          </a:xfrm>
        </p:spPr>
        <p:txBody>
          <a:bodyPr>
            <a:normAutofit fontScale="92500"/>
          </a:bodyPr>
          <a:lstStyle/>
          <a:p>
            <a:r>
              <a:rPr lang="en-GB" dirty="0"/>
              <a:t>p value is 0.279645</a:t>
            </a:r>
          </a:p>
          <a:p>
            <a:r>
              <a:rPr lang="en-GB" dirty="0"/>
              <a:t>1% significance level or confidence level is 99%,  </a:t>
            </a:r>
            <a:r>
              <a:rPr lang="en-GB" dirty="0">
                <a:ea typeface="+mn-lt"/>
                <a:cs typeface="+mn-lt"/>
                <a:sym typeface="Symbol" panose="05050102010706020507" pitchFamily="18" charset="2"/>
              </a:rPr>
              <a:t> = 0.01</a:t>
            </a:r>
            <a:endParaRPr lang="en-GB" dirty="0"/>
          </a:p>
          <a:p>
            <a:r>
              <a:rPr lang="en-GB" dirty="0">
                <a:ea typeface="+mn-lt"/>
                <a:cs typeface="+mn-lt"/>
                <a:sym typeface="Symbol" panose="05050102010706020507" pitchFamily="18" charset="2"/>
              </a:rPr>
              <a:t>Two-tailed tests, </a:t>
            </a:r>
            <a:r>
              <a:rPr lang="en-GB" dirty="0">
                <a:ea typeface="+mn-lt"/>
                <a:cs typeface="+mn-lt"/>
              </a:rPr>
              <a:t>/2 = 0.005</a:t>
            </a:r>
          </a:p>
          <a:p>
            <a:r>
              <a:rPr lang="en-GB" dirty="0">
                <a:ea typeface="+mn-lt"/>
                <a:cs typeface="+mn-lt"/>
              </a:rPr>
              <a:t>P value, 0.279645 &gt; 0.005, therefore accept null hypothesis (there is NO Significant linear relationship between the two variables)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D39A7-909F-4576-B5BC-19D1A0989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0" t="15704" r="41833" b="31704"/>
          <a:stretch/>
        </p:blipFill>
        <p:spPr>
          <a:xfrm>
            <a:off x="5979284" y="1690688"/>
            <a:ext cx="5784488" cy="44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0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FC16-5D3B-410A-ACF2-BFE56004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9644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48873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65DF-32A8-466F-906D-08D41FB1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calculate p-value from Pearson r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DB1B-84BC-4860-900E-D3DBE2F04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Watch this video </a:t>
            </a:r>
            <a:r>
              <a:rPr lang="en-GB" dirty="0">
                <a:hlinkClick r:id="rId2"/>
              </a:rPr>
              <a:t>https://www.youtube.com/watch?v=5-Hxm4o1HTA</a:t>
            </a:r>
            <a:r>
              <a:rPr lang="en-GB" dirty="0"/>
              <a:t> (Note: the p-value function is wrong – use =T.DIST.2T(</a:t>
            </a:r>
            <a:r>
              <a:rPr lang="en-GB" dirty="0" err="1"/>
              <a:t>tvalue</a:t>
            </a:r>
            <a:r>
              <a:rPr lang="en-GB" dirty="0"/>
              <a:t>, degree of freedom – see my excel file)</a:t>
            </a:r>
          </a:p>
          <a:p>
            <a:r>
              <a:rPr lang="en-GB" dirty="0"/>
              <a:t>Calculator </a:t>
            </a:r>
            <a:r>
              <a:rPr lang="en-GB" dirty="0">
                <a:hlinkClick r:id="rId3"/>
              </a:rPr>
              <a:t>https://www.easycalculation.com/statistics/p-value-pearson-coefficient.php</a:t>
            </a:r>
            <a:r>
              <a:rPr lang="en-GB" dirty="0"/>
              <a:t> </a:t>
            </a:r>
          </a:p>
          <a:p>
            <a:r>
              <a:rPr lang="en-GB" dirty="0"/>
              <a:t>Conclusion for tests </a:t>
            </a:r>
            <a:r>
              <a:rPr lang="en-GB" dirty="0">
                <a:hlinkClick r:id="rId4"/>
              </a:rPr>
              <a:t>https://courses.lumenlearning.com/introstats1/chapter/testing-the-significance-of-the-correlation-coefficient/</a:t>
            </a:r>
            <a:endParaRPr lang="en-GB" dirty="0"/>
          </a:p>
          <a:p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16425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20" y="-172149"/>
            <a:ext cx="10515600" cy="1003891"/>
          </a:xfrm>
        </p:spPr>
        <p:txBody>
          <a:bodyPr/>
          <a:lstStyle/>
          <a:p>
            <a:r>
              <a:rPr lang="en-US" dirty="0">
                <a:cs typeface="Calibri Light"/>
              </a:rPr>
              <a:t>Chi Square (Why?)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08" y="893737"/>
            <a:ext cx="10515600" cy="57748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Why talk about Chi Square: 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1. The world is curious about the Chi-Square test's application in machine learning and how it makes a difference. 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2. Feature selection is a critical topic in </a:t>
            </a:r>
            <a:r>
              <a:rPr lang="en-GB" b="0" i="0" u="none" strike="noStrike" dirty="0">
                <a:solidFill>
                  <a:srgbClr val="1179EF"/>
                </a:solidFill>
                <a:effectLst/>
                <a:latin typeface="Roboto" panose="02000000000000000000" pitchFamily="2" charset="0"/>
                <a:hlinkClick r:id="rId2" tooltip="machine learning"/>
              </a:rPr>
              <a:t>machine learning</a:t>
            </a: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, as you will have multiple features in line and must choose the best ones to build the model. 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3. By examining the relationship between the elements, the chi-square test aids in the solution of </a:t>
            </a:r>
            <a:r>
              <a:rPr lang="en-GB" b="0" i="0" u="none" strike="noStrike" dirty="0">
                <a:solidFill>
                  <a:srgbClr val="1179EF"/>
                </a:solidFill>
                <a:effectLst/>
                <a:latin typeface="Roboto" panose="02000000000000000000" pitchFamily="2" charset="0"/>
                <a:hlinkClick r:id="rId3" tooltip="feature selection"/>
              </a:rPr>
              <a:t>feature selection</a:t>
            </a: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 problems. </a:t>
            </a:r>
          </a:p>
          <a:p>
            <a:pPr marL="0" indent="0">
              <a:buNone/>
            </a:pPr>
            <a:endParaRPr lang="en-GB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190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20" y="-172149"/>
            <a:ext cx="10515600" cy="1003891"/>
          </a:xfrm>
        </p:spPr>
        <p:txBody>
          <a:bodyPr/>
          <a:lstStyle/>
          <a:p>
            <a:r>
              <a:rPr lang="en-US" dirty="0">
                <a:cs typeface="Calibri Light"/>
              </a:rPr>
              <a:t>Chi Square (Why?)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08" y="893737"/>
            <a:ext cx="10515600" cy="57748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Chi Square is a </a:t>
            </a:r>
            <a:r>
              <a:rPr lang="en-US" b="1" dirty="0">
                <a:cs typeface="Calibri"/>
              </a:rPr>
              <a:t>non-parametric</a:t>
            </a:r>
            <a:r>
              <a:rPr lang="en-US" dirty="0">
                <a:cs typeface="Calibri"/>
              </a:rPr>
              <a:t> test.</a:t>
            </a:r>
          </a:p>
          <a:p>
            <a:pPr marL="0" indent="0">
              <a:buNone/>
            </a:pPr>
            <a:r>
              <a:rPr lang="en-US" b="1" dirty="0">
                <a:cs typeface="Calibri"/>
              </a:rPr>
              <a:t>Two types of Chi Square Tests</a:t>
            </a:r>
          </a:p>
          <a:p>
            <a:r>
              <a:rPr lang="en-US" dirty="0">
                <a:cs typeface="Calibri"/>
              </a:rPr>
              <a:t>Chi Square </a:t>
            </a:r>
            <a:r>
              <a:rPr lang="en-US" b="1" dirty="0">
                <a:cs typeface="Calibri"/>
              </a:rPr>
              <a:t>goodness of fit </a:t>
            </a:r>
            <a:r>
              <a:rPr lang="en-US" dirty="0">
                <a:cs typeface="Calibri"/>
              </a:rPr>
              <a:t>of observed and expected numeric variables</a:t>
            </a:r>
          </a:p>
          <a:p>
            <a:r>
              <a:rPr lang="en-US" dirty="0">
                <a:cs typeface="Calibri"/>
              </a:rPr>
              <a:t>Chi Square of </a:t>
            </a:r>
            <a:r>
              <a:rPr lang="en-US" b="1" dirty="0">
                <a:cs typeface="Calibri"/>
              </a:rPr>
              <a:t>independence</a:t>
            </a:r>
            <a:r>
              <a:rPr lang="en-US" dirty="0">
                <a:cs typeface="Calibri"/>
              </a:rPr>
              <a:t> of two categorical variables</a:t>
            </a:r>
          </a:p>
          <a:p>
            <a:pPr marL="0" indent="0">
              <a:buNone/>
            </a:pPr>
            <a:r>
              <a:rPr lang="en-US" b="1" dirty="0">
                <a:cs typeface="Calibri"/>
              </a:rPr>
              <a:t>Sources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https://www.statisticssolutions.com/using-chi-square-statistic-in-research/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762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Chi-Square Goodness of Fit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17" y="214153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GB" b="1" dirty="0">
                <a:ea typeface="+mn-lt"/>
                <a:cs typeface="+mn-lt"/>
              </a:rPr>
              <a:t>Chi</a:t>
            </a:r>
            <a:r>
              <a:rPr lang="en-GB" dirty="0">
                <a:ea typeface="+mn-lt"/>
                <a:cs typeface="+mn-lt"/>
              </a:rPr>
              <a:t>-</a:t>
            </a:r>
            <a:r>
              <a:rPr lang="en-GB" b="1" dirty="0">
                <a:ea typeface="+mn-lt"/>
                <a:cs typeface="+mn-lt"/>
              </a:rPr>
              <a:t>square Goodness of Fit</a:t>
            </a:r>
            <a:r>
              <a:rPr lang="en-GB" dirty="0">
                <a:ea typeface="+mn-lt"/>
                <a:cs typeface="+mn-lt"/>
              </a:rPr>
              <a:t> Test </a:t>
            </a:r>
            <a:r>
              <a:rPr lang="en-GB" dirty="0" err="1">
                <a:ea typeface="+mn-lt"/>
                <a:cs typeface="+mn-lt"/>
              </a:rPr>
              <a:t>test</a:t>
            </a:r>
            <a:r>
              <a:rPr lang="en-GB" dirty="0">
                <a:ea typeface="+mn-lt"/>
                <a:cs typeface="+mn-lt"/>
              </a:rPr>
              <a:t> is a non-parametric (distribution-free) method used to compare the observed and expected values from one categorical variable. </a:t>
            </a:r>
          </a:p>
          <a:p>
            <a:pPr algn="just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9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Correlation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Correlation depicts the relationship (or lack of relationship) between two numeric variables.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We shall look at the following: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Types of correlation</a:t>
            </a:r>
          </a:p>
          <a:p>
            <a:pPr marL="457200" lvl="1" indent="0">
              <a:buNone/>
            </a:pPr>
            <a:r>
              <a:rPr lang="en-US" dirty="0">
                <a:cs typeface="Calibri"/>
              </a:rPr>
              <a:t>          Scatterplots</a:t>
            </a:r>
          </a:p>
          <a:p>
            <a:pPr lvl="1"/>
            <a:r>
              <a:rPr lang="en-US" dirty="0">
                <a:cs typeface="Calibri"/>
              </a:rPr>
              <a:t>Types of correlation tests</a:t>
            </a:r>
          </a:p>
          <a:p>
            <a:pPr marL="457200" lvl="1" indent="0">
              <a:buNone/>
            </a:pPr>
            <a:r>
              <a:rPr lang="en-US" dirty="0">
                <a:cs typeface="Calibri"/>
              </a:rPr>
              <a:t>       Correlation Coefficient (r)</a:t>
            </a:r>
          </a:p>
          <a:p>
            <a:pPr marL="457200" lvl="1" indent="0">
              <a:buNone/>
            </a:pPr>
            <a:r>
              <a:rPr lang="en-US" dirty="0">
                <a:cs typeface="Calibri"/>
              </a:rPr>
              <a:t>       Correlation hypotheses testing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67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3298-4822-4FC7-8F26-B8C7F93BE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6410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1B2B68"/>
                </a:solidFill>
                <a:effectLst/>
                <a:latin typeface="Gilmer"/>
              </a:rPr>
              <a:t>How to calculate Chi-Square (formula)</a:t>
            </a:r>
            <a:br>
              <a:rPr lang="en-GB" b="1" i="0" dirty="0">
                <a:solidFill>
                  <a:srgbClr val="1B2B68"/>
                </a:solidFill>
                <a:effectLst/>
                <a:latin typeface="Gilmer"/>
              </a:rPr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81518-2A60-46A8-8680-BA568005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65" t="28318" r="13374" b="42493"/>
          <a:stretch/>
        </p:blipFill>
        <p:spPr>
          <a:xfrm>
            <a:off x="-233484" y="925830"/>
            <a:ext cx="12591288" cy="4552028"/>
          </a:xfrm>
        </p:spPr>
      </p:pic>
    </p:spTree>
    <p:extLst>
      <p:ext uri="{BB962C8B-B14F-4D97-AF65-F5344CB8AC3E}">
        <p14:creationId xmlns:p14="http://schemas.microsoft.com/office/powerpoint/2010/main" val="3106559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F9E32-605A-4ED0-9857-BAC1A1935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07" t="59568" r="20002" b="2737"/>
          <a:stretch/>
        </p:blipFill>
        <p:spPr>
          <a:xfrm>
            <a:off x="167209" y="862965"/>
            <a:ext cx="11634266" cy="5786888"/>
          </a:xfrm>
        </p:spPr>
      </p:pic>
    </p:spTree>
    <p:extLst>
      <p:ext uri="{BB962C8B-B14F-4D97-AF65-F5344CB8AC3E}">
        <p14:creationId xmlns:p14="http://schemas.microsoft.com/office/powerpoint/2010/main" val="765080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CFBD-59E1-4FAF-B392-6EABC2B4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B2B68"/>
                </a:solidFill>
                <a:latin typeface="Gilmer"/>
              </a:rPr>
              <a:t>Further example could be found </a:t>
            </a:r>
            <a:br>
              <a:rPr lang="en-GB" b="1" i="0" dirty="0">
                <a:solidFill>
                  <a:srgbClr val="1B2B68"/>
                </a:solidFill>
                <a:effectLst/>
                <a:latin typeface="Gilmer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01EA8-4D66-47F6-B4C4-C15FD5357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GB" b="1" dirty="0">
                <a:ea typeface="+mn-lt"/>
                <a:cs typeface="+mn-lt"/>
              </a:rPr>
              <a:t>Example</a:t>
            </a:r>
            <a:r>
              <a:rPr lang="en-GB" dirty="0">
                <a:ea typeface="+mn-lt"/>
                <a:cs typeface="+mn-lt"/>
              </a:rPr>
              <a:t> (See Self Paced Tutorials): We assume to have two sets of data: (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) set of observed frequency for daily number of tourists that visit a museum in a week (</a:t>
            </a:r>
            <a:r>
              <a:rPr lang="en-GB" dirty="0" err="1">
                <a:ea typeface="+mn-lt"/>
                <a:cs typeface="+mn-lt"/>
              </a:rPr>
              <a:t>f_obs</a:t>
            </a:r>
            <a:r>
              <a:rPr lang="en-GB" dirty="0">
                <a:ea typeface="+mn-lt"/>
                <a:cs typeface="+mn-lt"/>
              </a:rPr>
              <a:t>); (ii) set of expected frequency for daily number of tourists that visit the museum in a week (</a:t>
            </a:r>
            <a:r>
              <a:rPr lang="en-GB" dirty="0" err="1">
                <a:ea typeface="+mn-lt"/>
                <a:cs typeface="+mn-lt"/>
              </a:rPr>
              <a:t>f_exp</a:t>
            </a:r>
            <a:r>
              <a:rPr lang="en-GB" dirty="0">
                <a:ea typeface="+mn-lt"/>
                <a:cs typeface="+mn-lt"/>
              </a:rPr>
              <a:t>). 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GB" dirty="0">
                <a:ea typeface="+mn-lt"/>
                <a:cs typeface="+mn-lt"/>
              </a:rPr>
              <a:t>The procedures for the Chi-Square Goodness of Fit Test are:</a:t>
            </a:r>
            <a:endParaRPr lang="en-US" dirty="0">
              <a:ea typeface="+mn-lt"/>
              <a:cs typeface="+mn-lt"/>
            </a:endParaRPr>
          </a:p>
          <a:p>
            <a:pPr lvl="1" algn="just"/>
            <a:r>
              <a:rPr lang="en-GB" dirty="0">
                <a:ea typeface="+mn-lt"/>
                <a:cs typeface="+mn-lt"/>
              </a:rPr>
              <a:t>Choose a level of confidence. In this example, we shall choose 98%, a= 0.02</a:t>
            </a:r>
            <a:endParaRPr lang="en-US" dirty="0">
              <a:ea typeface="+mn-lt"/>
              <a:cs typeface="+mn-lt"/>
            </a:endParaRPr>
          </a:p>
          <a:p>
            <a:pPr lvl="1" algn="just"/>
            <a:r>
              <a:rPr lang="en-GB" dirty="0">
                <a:ea typeface="+mn-lt"/>
                <a:cs typeface="+mn-lt"/>
              </a:rPr>
              <a:t>The hypotheses are as follows:</a:t>
            </a:r>
            <a:endParaRPr lang="en-US" dirty="0">
              <a:ea typeface="+mn-lt"/>
              <a:cs typeface="+mn-lt"/>
            </a:endParaRPr>
          </a:p>
          <a:p>
            <a:pPr lvl="2" algn="just"/>
            <a:r>
              <a:rPr lang="en-GB" dirty="0">
                <a:ea typeface="+mn-lt"/>
                <a:cs typeface="+mn-lt"/>
              </a:rPr>
              <a:t>Null Hypothesis, Ho is there is </a:t>
            </a:r>
            <a:r>
              <a:rPr lang="en-GB" b="1" dirty="0">
                <a:ea typeface="+mn-lt"/>
                <a:cs typeface="+mn-lt"/>
              </a:rPr>
              <a:t>no significant difference </a:t>
            </a:r>
            <a:r>
              <a:rPr lang="en-GB" dirty="0">
                <a:ea typeface="+mn-lt"/>
                <a:cs typeface="+mn-lt"/>
              </a:rPr>
              <a:t>between the observed and expected values</a:t>
            </a:r>
            <a:endParaRPr lang="en-US" dirty="0">
              <a:ea typeface="+mn-lt"/>
              <a:cs typeface="+mn-lt"/>
            </a:endParaRPr>
          </a:p>
          <a:p>
            <a:pPr lvl="2" algn="just"/>
            <a:r>
              <a:rPr lang="en-GB" dirty="0">
                <a:ea typeface="+mn-lt"/>
                <a:cs typeface="+mn-lt"/>
              </a:rPr>
              <a:t>Alternative Hypothesis, Ha is there is </a:t>
            </a:r>
            <a:r>
              <a:rPr lang="en-GB" b="1" dirty="0">
                <a:ea typeface="+mn-lt"/>
                <a:cs typeface="+mn-lt"/>
              </a:rPr>
              <a:t>a significant difference </a:t>
            </a:r>
            <a:r>
              <a:rPr lang="en-GB" dirty="0">
                <a:ea typeface="+mn-lt"/>
                <a:cs typeface="+mn-lt"/>
              </a:rPr>
              <a:t>between the observed and expected values</a:t>
            </a:r>
            <a:endParaRPr lang="en-US" dirty="0">
              <a:ea typeface="+mn-lt"/>
              <a:cs typeface="+mn-lt"/>
            </a:endParaRPr>
          </a:p>
          <a:p>
            <a:pPr lvl="1" algn="just"/>
            <a:r>
              <a:rPr lang="en-GB" dirty="0">
                <a:ea typeface="+mn-lt"/>
                <a:cs typeface="+mn-lt"/>
              </a:rPr>
              <a:t>Interpret the results and draw a conclusion</a:t>
            </a:r>
            <a:endParaRPr lang="en-US" dirty="0">
              <a:ea typeface="+mn-lt"/>
              <a:cs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259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FC16-5D3B-410A-ACF2-BFE56004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9644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56441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11CB-5B17-41B2-BF89-E1542A056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Chi Square Goodness of Fit with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63E54-12B5-466D-BC7F-087C68A3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Very good resource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https://www.youtube.com/watch?v=b3o_hjWKgQw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https://www.youtube.com/watch?v=mjCzU4WI2Gg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2468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Chi-Square Test of Independence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It is a test of independence between two categorical variables</a:t>
            </a:r>
          </a:p>
          <a:p>
            <a:pPr algn="just"/>
            <a:r>
              <a:rPr lang="en-GB" dirty="0">
                <a:ea typeface="+mn-lt"/>
                <a:cs typeface="+mn-lt"/>
              </a:rPr>
              <a:t>Interpretation of </a:t>
            </a:r>
            <a:r>
              <a:rPr lang="en-GB" b="1" dirty="0">
                <a:ea typeface="+mn-lt"/>
                <a:cs typeface="+mn-lt"/>
              </a:rPr>
              <a:t>Chi Square Test of Independence</a:t>
            </a:r>
            <a:endParaRPr lang="en-US" b="1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The Chi-square test of association evaluates relationships between categorical variables. Like any </a:t>
            </a:r>
            <a:r>
              <a:rPr lang="en-GB" u="sng" dirty="0">
                <a:ea typeface="+mn-lt"/>
                <a:cs typeface="+mn-lt"/>
                <a:hlinkClick r:id="rId2"/>
              </a:rPr>
              <a:t>statistical hypothesis test</a:t>
            </a:r>
            <a:r>
              <a:rPr lang="en-GB" dirty="0">
                <a:ea typeface="+mn-lt"/>
                <a:cs typeface="+mn-lt"/>
              </a:rPr>
              <a:t>, the Chi-square test has both a </a:t>
            </a:r>
            <a:r>
              <a:rPr lang="en-GB" u="sng" dirty="0">
                <a:ea typeface="+mn-lt"/>
                <a:cs typeface="+mn-lt"/>
                <a:hlinkClick r:id="rId3"/>
              </a:rPr>
              <a:t>null hypothesis</a:t>
            </a:r>
            <a:r>
              <a:rPr lang="en-GB" dirty="0">
                <a:ea typeface="+mn-lt"/>
                <a:cs typeface="+mn-lt"/>
              </a:rPr>
              <a:t> and an </a:t>
            </a:r>
            <a:r>
              <a:rPr lang="en-GB" u="sng" dirty="0">
                <a:ea typeface="+mn-lt"/>
                <a:cs typeface="+mn-lt"/>
                <a:hlinkClick r:id="rId4"/>
              </a:rPr>
              <a:t>alternative hypothesis</a:t>
            </a:r>
            <a:r>
              <a:rPr lang="en-GB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GB" u="sng" dirty="0">
                <a:ea typeface="+mn-lt"/>
                <a:cs typeface="+mn-lt"/>
                <a:hlinkClick r:id="rId3"/>
              </a:rPr>
              <a:t>Null hypothesis</a:t>
            </a:r>
            <a:r>
              <a:rPr lang="en-GB" dirty="0">
                <a:ea typeface="+mn-lt"/>
                <a:cs typeface="+mn-lt"/>
              </a:rPr>
              <a:t>: There are no relationships between the categorical variables. If you know the value of one variable, it does not help you predict the value of another variable.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GB" u="sng" dirty="0">
                <a:ea typeface="+mn-lt"/>
                <a:cs typeface="+mn-lt"/>
                <a:hlinkClick r:id="rId4"/>
              </a:rPr>
              <a:t>Alternative hypothesis</a:t>
            </a:r>
            <a:r>
              <a:rPr lang="en-GB" dirty="0">
                <a:ea typeface="+mn-lt"/>
                <a:cs typeface="+mn-lt"/>
              </a:rPr>
              <a:t>: There are relationships between the categorical variables. Knowing the value of one variable </a:t>
            </a:r>
            <a:r>
              <a:rPr lang="en-GB" i="1" dirty="0">
                <a:ea typeface="+mn-lt"/>
                <a:cs typeface="+mn-lt"/>
              </a:rPr>
              <a:t>does</a:t>
            </a:r>
            <a:r>
              <a:rPr lang="en-GB" dirty="0">
                <a:ea typeface="+mn-lt"/>
                <a:cs typeface="+mn-lt"/>
              </a:rPr>
              <a:t> help you predict the value of another variable.</a:t>
            </a:r>
            <a:endParaRPr lang="en-US" dirty="0">
              <a:ea typeface="+mn-lt"/>
              <a:cs typeface="+mn-lt"/>
            </a:endParaRPr>
          </a:p>
          <a:p>
            <a:r>
              <a:rPr lang="en-GB" dirty="0">
                <a:cs typeface="Calibri"/>
              </a:rPr>
              <a:t>Example – see Self Paced Tutorials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Sources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5"/>
              </a:rPr>
              <a:t>https://www.pythonfordatascience.org/chi-square-test-of-independence-python/</a:t>
            </a:r>
            <a:r>
              <a:rPr lang="en-US" dirty="0">
                <a:ea typeface="+mn-lt"/>
                <a:cs typeface="+mn-lt"/>
              </a:rPr>
              <a:t> 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77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FC16-5D3B-410A-ACF2-BFE56004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9644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01008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0E8B-C605-4C95-871D-F1E062D8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Chi Square Test of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FC8FB-6F94-4B34-AB28-73A269FA1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https://www.youtube.com/watch?v=VskmMgXmkMQ</a:t>
            </a:r>
            <a:r>
              <a:rPr lang="en-GB" dirty="0"/>
              <a:t> </a:t>
            </a:r>
          </a:p>
          <a:p>
            <a:r>
              <a:rPr lang="en-GB" dirty="0">
                <a:hlinkClick r:id="rId3"/>
              </a:rPr>
              <a:t>https://www.youtube.com/watch?v=WXPBoFDqNVk</a:t>
            </a:r>
            <a:r>
              <a:rPr lang="en-GB" dirty="0"/>
              <a:t> 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328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talked about correlation and Chi square. </a:t>
            </a:r>
          </a:p>
          <a:p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discuss how to decide correlation or no correlation. </a:t>
            </a:r>
          </a:p>
          <a:p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also discuss how to use chi square for goodness of fit and test of independence. </a:t>
            </a:r>
          </a:p>
          <a:p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talked that we could use chi square for our feature selection in machine learning. But think about correlation, how is it useful for data analysis? </a:t>
            </a:r>
            <a:endParaRPr lang="en-US" sz="3200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18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3300"/>
              </a:lnSpc>
              <a:spcBef>
                <a:spcPts val="200"/>
              </a:spcBef>
            </a:pPr>
            <a:r>
              <a:rPr lang="en-GB" sz="3600" dirty="0">
                <a:solidFill>
                  <a:srgbClr val="0A214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Correlation Analysis is Important</a:t>
            </a:r>
            <a:endParaRPr lang="en-GB" sz="3600" dirty="0"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9" y="1184564"/>
            <a:ext cx="10564091" cy="5308311"/>
          </a:xfrm>
        </p:spPr>
        <p:txBody>
          <a:bodyPr>
            <a:normAutofit fontScale="92500" lnSpcReduction="10000"/>
          </a:bodyPr>
          <a:lstStyle/>
          <a:p>
            <a:endParaRPr lang="en-GB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3200" dirty="0">
                <a:solidFill>
                  <a:srgbClr val="353D4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Reveal meaningful relationships between different metrics or groups of metrics. </a:t>
            </a:r>
          </a:p>
          <a:p>
            <a:r>
              <a:rPr lang="en-GB" sz="3200" dirty="0">
                <a:solidFill>
                  <a:srgbClr val="353D4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Information about those connections can provide new insights and reveal interdependencies, even if the metrics come from different parts of the business.­­­­­­­</a:t>
            </a:r>
            <a:endParaRPr lang="en-GB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3200" dirty="0">
                <a:solidFill>
                  <a:srgbClr val="353D46"/>
                </a:solidFill>
                <a:latin typeface="Arial" panose="020B0604020202020204" pitchFamily="34" charset="0"/>
              </a:rPr>
              <a:t>If there is a strong correlation between two variables :one of them is being observed acting in a particular way, then you can conclude that th­­­­­­­e other one is also being affected in a similar manner.</a:t>
            </a:r>
          </a:p>
          <a:p>
            <a:r>
              <a:rPr lang="en-GB" sz="3200" dirty="0">
                <a:solidFill>
                  <a:srgbClr val="353D46"/>
                </a:solidFill>
                <a:latin typeface="Arial" panose="020B0604020202020204" pitchFamily="34" charset="0"/>
              </a:rPr>
              <a:t>This helps to group related metrics together to reduce the need for individual processing of data.</a:t>
            </a:r>
            <a:endParaRPr lang="en-US" sz="3200" dirty="0">
              <a:solidFill>
                <a:srgbClr val="353D46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2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85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Types of correlation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09" y="5552498"/>
            <a:ext cx="10515600" cy="679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Source </a:t>
            </a:r>
            <a:r>
              <a:rPr lang="en-US" dirty="0">
                <a:ea typeface="+mn-lt"/>
                <a:cs typeface="+mn-lt"/>
                <a:hlinkClick r:id="rId2"/>
              </a:rPr>
              <a:t>https://www.mathsisfun.com/data/correlation.html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E398B37-CAD0-4188-B44C-CD307AB02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51" t="27463" r="24873" b="14328"/>
          <a:stretch/>
        </p:blipFill>
        <p:spPr>
          <a:xfrm>
            <a:off x="1679847" y="1125206"/>
            <a:ext cx="8093413" cy="43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78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3300"/>
              </a:lnSpc>
              <a:spcBef>
                <a:spcPts val="200"/>
              </a:spcBef>
            </a:pPr>
            <a:r>
              <a:rPr lang="en-GB" sz="3200" dirty="0">
                <a:solidFill>
                  <a:srgbClr val="0A214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Benefits of Correlation Analysis</a:t>
            </a:r>
            <a:endParaRPr lang="en-GB" sz="3200" dirty="0"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3200" b="1" dirty="0">
                <a:latin typeface="Calibri" panose="020F0502020204030204" pitchFamily="34" charset="0"/>
                <a:cs typeface="Times New Roman" panose="02020603050405020304" pitchFamily="18" charset="0"/>
              </a:rPr>
              <a:t>Reduce Time to Detection:  </a:t>
            </a:r>
            <a:r>
              <a:rPr lang="en-GB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In </a:t>
            </a:r>
            <a:r>
              <a:rPr lang="en-GB" sz="3200" dirty="0">
                <a:latin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anomaly detection, </a:t>
            </a:r>
            <a:r>
              <a:rPr lang="en-GB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working with a vast number of metrics and surfacing correlated anomalous metrics helps draw relationships that not only reduce time to detection (TTD) but also supports shortened time to remediation (TTR). </a:t>
            </a:r>
          </a:p>
          <a:p>
            <a:pPr marL="0" indent="0">
              <a:buNone/>
            </a:pPr>
            <a:endParaRPr lang="en-GB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3200" b="1" dirty="0">
                <a:latin typeface="Calibri" panose="020F0502020204030204" pitchFamily="34" charset="0"/>
                <a:cs typeface="Times New Roman" panose="02020603050405020304" pitchFamily="18" charset="0"/>
              </a:rPr>
              <a:t>Reduce Alert Fatigue: </a:t>
            </a:r>
            <a:r>
              <a:rPr lang="en-GB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important benefit of </a:t>
            </a:r>
            <a:r>
              <a:rPr lang="en-GB" sz="3200" dirty="0">
                <a:latin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correlation analysis </a:t>
            </a:r>
            <a:r>
              <a:rPr lang="en-GB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in anomaly detection is in reducing alert fatigue by filtering irrelevant anomalies (based on the correlation) and grouping correlated anomalies into a single alert. </a:t>
            </a:r>
          </a:p>
          <a:p>
            <a:pPr lvl="1"/>
            <a:r>
              <a:rPr lang="en-GB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Very annoyed: getting hundreds, even thousands of separate alerts from multiple systems, when many of them stem from the same</a:t>
            </a:r>
          </a:p>
          <a:p>
            <a:pPr marL="457200" lvl="1" indent="0">
              <a:buNone/>
            </a:pPr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3200" b="1" dirty="0">
                <a:latin typeface="Calibri" panose="020F0502020204030204" pitchFamily="34" charset="0"/>
                <a:cs typeface="Times New Roman" panose="02020603050405020304" pitchFamily="18" charset="0"/>
              </a:rPr>
              <a:t>Reduce Costs: </a:t>
            </a:r>
            <a:r>
              <a:rPr lang="en-GB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Correlation analysis helps significantly reduce the costs associated with the time spent investigating meaningless or duplicative alerts. </a:t>
            </a: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73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643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cs typeface="Calibri Light"/>
              </a:rPr>
              <a:t>Thank you</a:t>
            </a:r>
            <a:endParaRPr lang="en-US" sz="4800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705A-20D7-4149-A6FA-C1570459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>
                <a:effectLst/>
              </a:rPr>
              <a:t>Example:</a:t>
            </a:r>
            <a:br>
              <a:rPr lang="en-GB" b="1">
                <a:effectLst/>
              </a:rPr>
            </a:br>
            <a:br>
              <a:rPr lang="en-US">
                <a:cs typeface="Calibri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FF113-0C74-4B7A-A407-9B42F47B6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4"/>
            <a:ext cx="10515600" cy="5546699"/>
          </a:xfrm>
        </p:spPr>
        <p:txBody>
          <a:bodyPr/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The local ice cream shop keeps track of how much ice cream they sell versus the noon temperature on that day. Here are their figures for the last 12 days: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CC81C-846E-47CB-AC33-C344C0BC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63" t="12957" r="8568" b="29717"/>
          <a:stretch/>
        </p:blipFill>
        <p:spPr>
          <a:xfrm>
            <a:off x="2577885" y="1955827"/>
            <a:ext cx="7991959" cy="475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3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998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Scatterplots and Correlation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095" y="1157204"/>
            <a:ext cx="8216232" cy="161081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Scatterplots (and its trend) show the correlation between two variables (e.g. the sales of ice cream and weather temperature)</a:t>
            </a:r>
          </a:p>
          <a:p>
            <a:r>
              <a:rPr lang="en-US" dirty="0">
                <a:cs typeface="Calibri"/>
              </a:rPr>
              <a:t>Resource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https://www.mathsisfun.com/data/scatter-xy-plots.html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BBD299F-43A6-4641-980A-13F238021A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73" t="35363" r="27273" b="14286"/>
          <a:stretch/>
        </p:blipFill>
        <p:spPr>
          <a:xfrm>
            <a:off x="1371598" y="3392143"/>
            <a:ext cx="4114802" cy="2549943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E4C139C-1A25-4A67-B12F-9D6A66EC6D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77" t="44643" r="25253" b="7416"/>
          <a:stretch/>
        </p:blipFill>
        <p:spPr>
          <a:xfrm>
            <a:off x="5486400" y="3392143"/>
            <a:ext cx="4585857" cy="21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4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40A3-E21D-4046-9D07-E2AD2BEA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267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Types of Correlation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7E2E-2F15-4FAE-B2D5-D80C6ADD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b="1" dirty="0">
                <a:cs typeface="Calibri"/>
              </a:rPr>
              <a:t>Pearson Correlation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 Pearson correlation evaluates the linear relationship between two continuous variables. A relationship is linear when a change in one variable is associated with a proportional change in the other variable.</a:t>
            </a:r>
            <a:endParaRPr lang="en-US" dirty="0"/>
          </a:p>
          <a:p>
            <a:r>
              <a:rPr lang="en-US" b="1" dirty="0">
                <a:cs typeface="Calibri"/>
              </a:rPr>
              <a:t>Spearman  Rank Order Correlation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 Spearman correlation evaluates the monotonic relationship between two continuous or ordinal variables. In a monotonic relationship, the variables tend to change together, but not necessarily at a constant rate. It is a </a:t>
            </a:r>
            <a:r>
              <a:rPr lang="en-US" b="1" dirty="0">
                <a:ea typeface="+mn-lt"/>
                <a:cs typeface="+mn-lt"/>
              </a:rPr>
              <a:t>non-parametric test.</a:t>
            </a:r>
            <a:endParaRPr lang="en-US" b="1" dirty="0"/>
          </a:p>
          <a:p>
            <a:r>
              <a:rPr lang="en-US" b="1" dirty="0">
                <a:cs typeface="Calibri"/>
              </a:rPr>
              <a:t>Tau Kendall Correlation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It is a </a:t>
            </a:r>
            <a:r>
              <a:rPr lang="en-US" b="1" dirty="0">
                <a:cs typeface="Calibri"/>
              </a:rPr>
              <a:t>non-parametric test. </a:t>
            </a:r>
            <a:r>
              <a:rPr lang="en-US" dirty="0">
                <a:ea typeface="+mn-lt"/>
                <a:cs typeface="+mn-lt"/>
              </a:rPr>
              <a:t>It can be used with ordinal or continuous data. It is a statistic of dependence between two variables.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Sources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</a:t>
            </a:r>
            <a:r>
              <a:rPr lang="en-US" dirty="0">
                <a:ea typeface="+mn-lt"/>
                <a:cs typeface="+mn-lt"/>
                <a:hlinkClick r:id="rId2"/>
              </a:rPr>
              <a:t>https://support.minitab.com/en-us/minitab-express/1/help-and-how-to/modeling-statistics/regression/supporting-topics/basics/a-comparison-of-the-pearson-and-spearman-correlation-methods/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3"/>
              </a:rPr>
              <a:t>https://ademos.people.uic.edu/Chapter22.html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B3B61EB-F5A2-4991-9C5D-7027A015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9011-D010-4095-8703-7955BF0C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Quantification of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E0316-0D8E-41D2-97A6-D5DB38D6B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Correlations</a:t>
            </a:r>
          </a:p>
          <a:p>
            <a:r>
              <a:rPr lang="en-GB" dirty="0"/>
              <a:t>Bivariate: Both variables will have to be quantitative or numerical data</a:t>
            </a:r>
          </a:p>
          <a:p>
            <a:r>
              <a:rPr lang="en-GB" dirty="0"/>
              <a:t>Formula for calculating correlation coefficient</a:t>
            </a:r>
          </a:p>
          <a:p>
            <a:endParaRPr lang="en-GB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8E41D251-964D-4806-9683-E69F2AF4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91" y="14089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2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D0FB0-424D-42E5-BD79-54A3C284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Pearson Correlation Coefficient, r  for a sample (see example in excel file)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301CD-36E9-4492-A632-C039F7040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29185" r="50000" b="38222"/>
          <a:stretch/>
        </p:blipFill>
        <p:spPr>
          <a:xfrm>
            <a:off x="1524000" y="2001519"/>
            <a:ext cx="6299200" cy="30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2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1404</TotalTime>
  <Words>2395</Words>
  <Application>Microsoft Office PowerPoint</Application>
  <PresentationFormat>Widescreen</PresentationFormat>
  <Paragraphs>204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Gilmer</vt:lpstr>
      <vt:lpstr>Google Sans</vt:lpstr>
      <vt:lpstr>Helvetica</vt:lpstr>
      <vt:lpstr>Roboto</vt:lpstr>
      <vt:lpstr>Untitled sans</vt:lpstr>
      <vt:lpstr>Verdana</vt:lpstr>
      <vt:lpstr>office theme</vt:lpstr>
      <vt:lpstr>Week 3: Inferential Statistics 2 Correlation and Chi Square</vt:lpstr>
      <vt:lpstr>2 Inferential Statistics</vt:lpstr>
      <vt:lpstr>Correlation</vt:lpstr>
      <vt:lpstr>Types of correlation </vt:lpstr>
      <vt:lpstr>Example:  </vt:lpstr>
      <vt:lpstr>Scatterplots and Correlation</vt:lpstr>
      <vt:lpstr>Types of Correlation Tests</vt:lpstr>
      <vt:lpstr>Quantification of Relationships</vt:lpstr>
      <vt:lpstr>Pearson Correlation Coefficient, r  for a sample (see example in excel file)</vt:lpstr>
      <vt:lpstr>Example Alternative formula https://www.statisticshowto.com/probability-and-statistics/correlation-coefficient-formula/ </vt:lpstr>
      <vt:lpstr>PowerPoint Presentation</vt:lpstr>
      <vt:lpstr>Formulation of r in terms of standard deviation (for sample)</vt:lpstr>
      <vt:lpstr>Pearson Correlation r for population</vt:lpstr>
      <vt:lpstr>Interpretation of Correlation  Coefficient, r</vt:lpstr>
      <vt:lpstr>Correlation Hypotheses Testing Significance Testing for r value</vt:lpstr>
      <vt:lpstr>Look at Example on Slide 10</vt:lpstr>
      <vt:lpstr>Method 1: Use Table of Critical Values for Pearson r </vt:lpstr>
      <vt:lpstr>PowerPoint Presentation</vt:lpstr>
      <vt:lpstr>Method 1 Steps  for Correlation Coefficient Hypothesis Test </vt:lpstr>
      <vt:lpstr>PowerPoint Presentation</vt:lpstr>
      <vt:lpstr>Method 2: Find p value</vt:lpstr>
      <vt:lpstr>Find p-value if t-statistic is known</vt:lpstr>
      <vt:lpstr>T. DIST. 2T function explained</vt:lpstr>
      <vt:lpstr>How to draw conclusion based on p-value?</vt:lpstr>
      <vt:lpstr>PowerPoint Presentation</vt:lpstr>
      <vt:lpstr>How to calculate p-value from Pearson r value</vt:lpstr>
      <vt:lpstr>Chi Square (Why?)</vt:lpstr>
      <vt:lpstr>Chi Square (Why?)</vt:lpstr>
      <vt:lpstr>Chi-Square Goodness of Fit</vt:lpstr>
      <vt:lpstr>How to calculate Chi-Square (formula) </vt:lpstr>
      <vt:lpstr>PowerPoint Presentation</vt:lpstr>
      <vt:lpstr>Further example could be found  </vt:lpstr>
      <vt:lpstr>PowerPoint Presentation</vt:lpstr>
      <vt:lpstr>Example of Chi Square Goodness of Fit with Excel</vt:lpstr>
      <vt:lpstr>Chi-Square Test of Independence</vt:lpstr>
      <vt:lpstr>PowerPoint Presentation</vt:lpstr>
      <vt:lpstr>Example of Chi Square Test of Independence</vt:lpstr>
      <vt:lpstr>Summary</vt:lpstr>
      <vt:lpstr>Why Correlation Analysis is Important</vt:lpstr>
      <vt:lpstr>The Benefits of Correlation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Deng, Jiamei</dc:creator>
  <cp:lastModifiedBy>Deng, Jiamei</cp:lastModifiedBy>
  <cp:revision>335</cp:revision>
  <dcterms:created xsi:type="dcterms:W3CDTF">2020-10-18T12:56:39Z</dcterms:created>
  <dcterms:modified xsi:type="dcterms:W3CDTF">2023-10-12T18:53:51Z</dcterms:modified>
</cp:coreProperties>
</file>